
<file path=[Content_Types].xml><?xml version="1.0" encoding="utf-8"?>
<Types xmlns="http://schemas.openxmlformats.org/package/2006/content-types">
  <Override PartName="/ppt/slides/slide13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5.xml" ContentType="application/vnd.openxmlformats-officedocument.presentationml.slide+xml"/>
  <Override PartName="/ppt/slides/slide20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17.xml" ContentType="application/vnd.openxmlformats-officedocument.presentationml.slide+xml"/>
  <Default Extension="bin" ContentType="application/vnd.openxmlformats-officedocument.presentationml.printerSettings"/>
  <Override PartName="/ppt/notesSlides/notesSlide20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notesSlides/notesSlide1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6.xml" ContentType="application/vnd.openxmlformats-officedocument.presentationml.notesSlide+xml"/>
  <Override PartName="/ppt/notesMasters/notesMaster1.xml" ContentType="application/vnd.openxmlformats-officedocument.presentationml.notesMaster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4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8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notesSlides/notesSlide3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1.xml" ContentType="application/vnd.openxmlformats-officedocument.presentationml.slideMaster+xml"/>
  <Default Extension="xml" ContentType="application/xml"/>
  <Default Extension="jpeg" ContentType="image/jpeg"/>
  <Default Extension="rels" ContentType="application/vnd.openxmlformats-package.relationships+xml"/>
  <Override PartName="/ppt/viewProps.xml" ContentType="application/vnd.openxmlformats-officedocument.presentationml.viewProps+xml"/>
  <Override PartName="/ppt/notesSlides/notesSlide11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9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s/slide9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19.xml" ContentType="application/vnd.openxmlformats-officedocument.presentationml.slide+xml"/>
  <Override PartName="/ppt/notesSlides/notesSlide2.xml" ContentType="application/vnd.openxmlformats-officedocument.presentationml.notesSlide+xml"/>
  <Override PartName="/ppt/slideLayouts/slideLayout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63" r:id="rId3"/>
    <p:sldId id="264" r:id="rId4"/>
    <p:sldId id="262" r:id="rId5"/>
    <p:sldId id="265" r:id="rId6"/>
    <p:sldId id="266" r:id="rId7"/>
    <p:sldId id="259" r:id="rId8"/>
    <p:sldId id="274" r:id="rId9"/>
    <p:sldId id="275" r:id="rId10"/>
    <p:sldId id="277" r:id="rId11"/>
    <p:sldId id="276" r:id="rId12"/>
    <p:sldId id="278" r:id="rId13"/>
    <p:sldId id="279" r:id="rId14"/>
    <p:sldId id="280" r:id="rId15"/>
    <p:sldId id="268" r:id="rId16"/>
    <p:sldId id="272" r:id="rId17"/>
    <p:sldId id="270" r:id="rId18"/>
    <p:sldId id="281" r:id="rId19"/>
    <p:sldId id="271" r:id="rId20"/>
    <p:sldId id="273" r:id="rId2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3956" autoAdjust="0"/>
    <p:restoredTop sz="85618" autoAdjust="0"/>
  </p:normalViewPr>
  <p:slideViewPr>
    <p:cSldViewPr snapToObjects="1">
      <p:cViewPr varScale="1">
        <p:scale>
          <a:sx n="59" d="100"/>
          <a:sy n="59" d="100"/>
        </p:scale>
        <p:origin x="-112" y="-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8" Type="http://schemas.openxmlformats.org/officeDocument/2006/relationships/slide" Target="slides/slide1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68F418E-BB43-43B5-BD5D-47A2DB4F618A}" type="datetimeFigureOut">
              <a:rPr lang="en-US"/>
              <a:pPr>
                <a:defRPr/>
              </a:pPr>
              <a:t>11/6/09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 smtClean="0"/>
              <a:t>Click to edit Master text styles</a:t>
            </a:r>
          </a:p>
          <a:p>
            <a:pPr lvl="1"/>
            <a:r>
              <a:rPr lang="pt-PT" noProof="0" smtClean="0"/>
              <a:t>Second level</a:t>
            </a:r>
          </a:p>
          <a:p>
            <a:pPr lvl="2"/>
            <a:r>
              <a:rPr lang="pt-PT" noProof="0" smtClean="0"/>
              <a:t>Third level</a:t>
            </a:r>
          </a:p>
          <a:p>
            <a:pPr lvl="3"/>
            <a:r>
              <a:rPr lang="pt-PT" noProof="0" smtClean="0"/>
              <a:t>Fourth level</a:t>
            </a:r>
          </a:p>
          <a:p>
            <a:pPr lvl="4"/>
            <a:r>
              <a:rPr lang="pt-PT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12432AD-8948-4D11-B4E8-3954F55489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buFontTx/>
              <a:buChar char="-"/>
            </a:pPr>
            <a:r>
              <a:rPr lang="en-US" smtClean="0"/>
              <a:t>Formal methods have attained a level of maturity today that we should move into their use in practical settings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mtClean="0"/>
              <a:t>Our explanation for this positive attitude is that students regard the whole process of specification and verification as a different sort of programming. That is, that given a specification, a correct program must be constructed that respects the specification. The essence of “assigning programs to meanings”. </a:t>
            </a:r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66466B9-AD7D-4A07-BA4E-89E894322D74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buFontTx/>
              <a:buChar char="-"/>
            </a:pPr>
            <a:r>
              <a:rPr lang="en-US" smtClean="0"/>
              <a:t>Formal methods have attained a level of maturity today that we should move into their use in practical settings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mtClean="0"/>
              <a:t>Our explanation for this positive attitude is that students regard the whole process of specification and verification as a different sort of programming. That is, that given a specification, a correct program must be constructed that respects the specification. The essence of “assigning programs to meanings”. </a:t>
            </a:r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67B626E-DCE7-48AD-B7F8-A156710B7BC2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It has been our experience in our formal methods courses that invariant is a key central notion in formal development courses, either in the form of class invariants as in JML, or as a refinement gluing invariant in the B method for software development, that leads software developments. This is students’ first face-off with invariants. We acknowledge students often win this battle. </a:t>
            </a:r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DE3E8B8-98EA-485A-9A2D-26FB37AFA44C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>
              <a:spcBef>
                <a:spcPct val="0"/>
              </a:spcBef>
              <a:buFontTx/>
              <a:buAutoNum type="arabicPeriod"/>
            </a:pPr>
            <a:r>
              <a:rPr lang="en-US" smtClean="0"/>
              <a:t>Software processes dealing with fundamental design principles, API design, tool design, software life cycle and capability models. </a:t>
            </a:r>
          </a:p>
          <a:p>
            <a:pPr marL="228600" indent="-228600">
              <a:spcBef>
                <a:spcPct val="0"/>
              </a:spcBef>
              <a:buFontTx/>
              <a:buAutoNum type="arabicPeriod"/>
            </a:pPr>
            <a:r>
              <a:rPr lang="en-US" smtClean="0"/>
              <a:t>2. Software engineering and management, dealing with software requirements specifications (SRS), project management, validation and verification, and software evolution. </a:t>
            </a:r>
            <a:endParaRPr lang="en-US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1F83450-ACF2-4A10-B9A1-ECC54FE362E0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It has been our experience in our formal methods courses that invariant is a key central notion in formal development courses, either in the form of class invariants as in JML, or as a refinement gluing invariant in the B method for software development, that leads software developments. This is students’ first face-off with invariants. We acknowledge students often win this battle. </a:t>
            </a:r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86A9B5D-92ED-4BAE-8C99-DAEE593E47F4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Formal model courses are not part of the core in the ACM/IEEE curriculum. We decided to include formal model courses in Pontiﬁcia Universidad Javeriana engineering program mostly for two reasons:</a:t>
            </a: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D5B176C-9AB8-4AD3-AE3F-8843B2214546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Pontiﬁcia Universidad Javeriana computer science department keeps a close relations with ParqueSoft, the biggest Colombian technological cluster, with more than 200 software companies and 800 software developers.</a:t>
            </a:r>
          </a:p>
          <a:p>
            <a:pPr>
              <a:spcBef>
                <a:spcPct val="0"/>
              </a:spcBef>
            </a:pPr>
            <a:r>
              <a:rPr lang="en-US" smtClean="0"/>
              <a:t>ParqueSoft software companies are typically launched by students from the three biggest universities in Cali.</a:t>
            </a:r>
          </a:p>
          <a:p>
            <a:pPr>
              <a:spcBef>
                <a:spcPct val="0"/>
              </a:spcBef>
            </a:pPr>
            <a:endParaRPr lang="en-US" smtClean="0"/>
          </a:p>
          <a:p>
            <a:pPr>
              <a:spcBef>
                <a:spcPct val="0"/>
              </a:spcBef>
            </a:pPr>
            <a:endParaRPr lang="en-US" smtClean="0"/>
          </a:p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65F310F-7F89-4C67-A54E-AB1CDDD127C7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ea typeface="+mn-ea"/>
                <a:cs typeface="+mn-cs"/>
              </a:rPr>
              <a:t>Students are exposed to two rather different formal methods approaches. 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ea typeface="+mn-ea"/>
                <a:cs typeface="+mn-cs"/>
              </a:rPr>
              <a:t>Formal Program Development 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ea typeface="+mn-ea"/>
                <a:cs typeface="+mn-cs"/>
              </a:rPr>
              <a:t>Formal Program Specification and Verification.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ea typeface="+mn-ea"/>
                <a:cs typeface="+mn-cs"/>
              </a:rPr>
              <a:t>The formal methods courses in JML and B are two complementary courses that give students two different insights of the use of formal methods in software development.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6CF3F41-B465-4B34-BC15-1633FE7753A2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, e.g., traditional software engineering companies that are reluctant to adopt formal methods as part of their software development practices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35D2E74-94A3-4AC9-8CDF-9AABC8C782F4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9FB0D-3A5A-4A7C-AEB2-31C051D8DDAA}" type="datetimeFigureOut">
              <a:rPr lang="en-US"/>
              <a:pPr>
                <a:defRPr/>
              </a:pPr>
              <a:t>11/6/09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2B0BF-B87F-4E8C-A5E9-940F577B1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347FD-4210-41E4-85E7-ACDC80231EE3}" type="datetimeFigureOut">
              <a:rPr lang="en-US"/>
              <a:pPr>
                <a:defRPr/>
              </a:pPr>
              <a:t>11/6/09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216F3-04CC-4420-AF14-5412009E42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79E30-C816-45A6-93E4-18FA577F33CC}" type="datetimeFigureOut">
              <a:rPr lang="en-US"/>
              <a:pPr>
                <a:defRPr/>
              </a:pPr>
              <a:t>11/6/09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65A73-614E-404F-BFAD-F03A40896F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DF545-1514-4BF3-8775-3BA62453FD61}" type="datetimeFigureOut">
              <a:rPr lang="en-US"/>
              <a:pPr>
                <a:defRPr/>
              </a:pPr>
              <a:t>11/6/09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D1700-19DF-47FE-AE5A-67E322EC5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CEB04-781D-42C9-AA10-CD05792B59CD}" type="datetimeFigureOut">
              <a:rPr lang="en-US"/>
              <a:pPr>
                <a:defRPr/>
              </a:pPr>
              <a:t>11/6/09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4505E-A213-44CD-8D2D-132EC2BFA5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D2450-BF26-44A2-8843-6D0834AB7336}" type="datetimeFigureOut">
              <a:rPr lang="en-US"/>
              <a:pPr>
                <a:defRPr/>
              </a:pPr>
              <a:t>11/6/09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3CADF-A43F-4501-8218-92C2FF87AA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26E42-D30D-4246-BCFD-6EAD78DBCC5D}" type="datetimeFigureOut">
              <a:rPr lang="en-US"/>
              <a:pPr>
                <a:defRPr/>
              </a:pPr>
              <a:t>11/6/09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95C39-6B64-45B8-B4F3-3AE8AD4AD4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85CA2-F12E-452F-9D93-C467A07BC381}" type="datetimeFigureOut">
              <a:rPr lang="en-US"/>
              <a:pPr>
                <a:defRPr/>
              </a:pPr>
              <a:t>11/6/09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A0DFF-2486-4F67-BA34-DA4C910849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ADC1B-9E3E-426B-B170-D3552ACA9B00}" type="datetimeFigureOut">
              <a:rPr lang="en-US"/>
              <a:pPr>
                <a:defRPr/>
              </a:pPr>
              <a:t>11/6/09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7B1BE-4053-47FE-8E09-5326C78C63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BA07D-04FE-45BC-B8DE-8F7F778E2428}" type="datetimeFigureOut">
              <a:rPr lang="en-US"/>
              <a:pPr>
                <a:defRPr/>
              </a:pPr>
              <a:t>11/6/09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EA7ED-5640-455F-9810-79BAC5846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3B22A-DE5C-4108-9605-BA2B3EC66DB1}" type="datetimeFigureOut">
              <a:rPr lang="en-US"/>
              <a:pPr>
                <a:defRPr/>
              </a:pPr>
              <a:t>11/6/09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1D479-CA28-44B0-960E-DCFBCD0FA8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3E61489-FF29-43B5-9826-7AD810B315A1}" type="datetimeFigureOut">
              <a:rPr lang="en-US"/>
              <a:pPr>
                <a:defRPr/>
              </a:pPr>
              <a:t>11/6/09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8DA5A1D-ADF3-4F02-BC14-C4C302D5F4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F0000"/>
                </a:solidFill>
              </a:rPr>
              <a:t>Teaching Formal Methods for the Unconquered Territory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7239000" cy="1981200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ea typeface="+mn-ea"/>
                <a:cs typeface="+mn-cs"/>
              </a:rPr>
              <a:t>Nestor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ea typeface="+mn-ea"/>
                <a:cs typeface="+mn-cs"/>
              </a:rPr>
              <a:t>Catano</a:t>
            </a:r>
            <a:endParaRPr lang="en-US" b="1" dirty="0" smtClean="0">
              <a:solidFill>
                <a:schemeClr val="tx2">
                  <a:lumMod val="50000"/>
                </a:schemeClr>
              </a:solidFill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b="1" dirty="0" smtClean="0">
                <a:solidFill>
                  <a:srgbClr val="008000"/>
                </a:solidFill>
                <a:ea typeface="+mn-ea"/>
                <a:cs typeface="+mn-cs"/>
              </a:rPr>
              <a:t>Madeira ITI</a:t>
            </a:r>
            <a:r>
              <a:rPr lang="en-US" dirty="0" smtClean="0">
                <a:ea typeface="+mn-ea"/>
                <a:cs typeface="+mn-cs"/>
              </a:rPr>
              <a:t>,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ea typeface="+mn-ea"/>
                <a:cs typeface="+mn-cs"/>
              </a:rPr>
              <a:t>Portugal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b="1" dirty="0" err="1" smtClean="0">
                <a:solidFill>
                  <a:srgbClr val="10253F"/>
                </a:solidFill>
                <a:ea typeface="+mn-ea"/>
                <a:cs typeface="+mn-cs"/>
              </a:rPr>
              <a:t>Camilo</a:t>
            </a:r>
            <a:r>
              <a:rPr lang="en-US" b="1" dirty="0" smtClean="0">
                <a:solidFill>
                  <a:srgbClr val="10253F"/>
                </a:solidFill>
                <a:ea typeface="+mn-ea"/>
                <a:cs typeface="+mn-cs"/>
              </a:rPr>
              <a:t> </a:t>
            </a:r>
            <a:r>
              <a:rPr lang="en-US" b="1" dirty="0" err="1" smtClean="0">
                <a:solidFill>
                  <a:srgbClr val="10253F"/>
                </a:solidFill>
                <a:ea typeface="+mn-ea"/>
                <a:cs typeface="+mn-cs"/>
              </a:rPr>
              <a:t>Rueda</a:t>
            </a:r>
            <a:endParaRPr lang="en-US" b="1" dirty="0" smtClean="0">
              <a:solidFill>
                <a:srgbClr val="10253F"/>
              </a:solidFill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b="1" dirty="0" err="1" smtClean="0">
                <a:solidFill>
                  <a:srgbClr val="008000"/>
                </a:solidFill>
                <a:ea typeface="+mn-ea"/>
                <a:cs typeface="+mn-cs"/>
              </a:rPr>
              <a:t>Pontificia</a:t>
            </a:r>
            <a:r>
              <a:rPr lang="en-US" b="1" dirty="0" smtClean="0">
                <a:solidFill>
                  <a:srgbClr val="008000"/>
                </a:solidFill>
                <a:ea typeface="+mn-ea"/>
                <a:cs typeface="+mn-cs"/>
              </a:rPr>
              <a:t> Universidad </a:t>
            </a:r>
            <a:r>
              <a:rPr lang="en-US" b="1" dirty="0" err="1" smtClean="0">
                <a:solidFill>
                  <a:srgbClr val="008000"/>
                </a:solidFill>
                <a:ea typeface="+mn-ea"/>
                <a:cs typeface="+mn-cs"/>
              </a:rPr>
              <a:t>Javeriana</a:t>
            </a:r>
            <a:r>
              <a:rPr lang="en-US" b="1" dirty="0" smtClean="0">
                <a:solidFill>
                  <a:srgbClr val="008000"/>
                </a:solidFill>
                <a:ea typeface="+mn-ea"/>
                <a:cs typeface="+mn-cs"/>
              </a:rPr>
              <a:t> (</a:t>
            </a:r>
            <a:r>
              <a:rPr lang="en-US" b="1" dirty="0" smtClean="0">
                <a:solidFill>
                  <a:srgbClr val="FF0000"/>
                </a:solidFill>
                <a:ea typeface="+mn-ea"/>
                <a:cs typeface="+mn-cs"/>
              </a:rPr>
              <a:t>PUJ</a:t>
            </a:r>
            <a:r>
              <a:rPr lang="en-US" b="1" dirty="0" smtClean="0">
                <a:solidFill>
                  <a:srgbClr val="008000"/>
                </a:solidFill>
                <a:ea typeface="+mn-ea"/>
                <a:cs typeface="+mn-cs"/>
              </a:rPr>
              <a:t>)</a:t>
            </a:r>
            <a:r>
              <a:rPr lang="en-US" dirty="0" smtClean="0">
                <a:ea typeface="+mn-ea"/>
                <a:cs typeface="+mn-cs"/>
              </a:rPr>
              <a:t>, </a:t>
            </a:r>
            <a:r>
              <a:rPr lang="en-US" dirty="0" smtClean="0">
                <a:solidFill>
                  <a:schemeClr val="tx1"/>
                </a:solidFill>
                <a:ea typeface="+mn-ea"/>
                <a:cs typeface="+mn-cs"/>
              </a:rPr>
              <a:t>Cali</a:t>
            </a:r>
            <a:r>
              <a:rPr lang="en-US" dirty="0" smtClean="0">
                <a:ea typeface="+mn-ea"/>
                <a:cs typeface="+mn-cs"/>
              </a:rPr>
              <a:t>, </a:t>
            </a:r>
            <a:r>
              <a:rPr lang="en-US" dirty="0" smtClean="0">
                <a:solidFill>
                  <a:srgbClr val="1E1C11"/>
                </a:solidFill>
                <a:ea typeface="+mn-ea"/>
                <a:cs typeface="+mn-cs"/>
              </a:rPr>
              <a:t>Colombia</a:t>
            </a:r>
            <a:endParaRPr lang="en-US" dirty="0">
              <a:solidFill>
                <a:srgbClr val="1E1C11"/>
              </a:solidFill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Health Card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If a new allergy is to be added to the list of referenced allergies, and the allergy designation has already been referenced, then the new allergy is not inserted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Health Card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z="1900" b="1" smtClean="0">
                <a:solidFill>
                  <a:srgbClr val="800000"/>
                </a:solidFill>
                <a:latin typeface="Courier" charset="0"/>
                <a:ea typeface="Courier" charset="0"/>
                <a:cs typeface="Courier" charset="0"/>
              </a:rPr>
              <a:t>/*@ </a:t>
            </a:r>
            <a:r>
              <a:rPr lang="en-US" sz="1900" b="1" smtClean="0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normal_behavior</a:t>
            </a:r>
          </a:p>
          <a:p>
            <a:pPr>
              <a:buFont typeface="Arial" charset="0"/>
              <a:buNone/>
            </a:pPr>
            <a:r>
              <a:rPr lang="en-US" sz="1900" b="1" smtClean="0">
                <a:solidFill>
                  <a:srgbClr val="800000"/>
                </a:solidFill>
                <a:latin typeface="Courier" charset="0"/>
                <a:ea typeface="Courier" charset="0"/>
                <a:cs typeface="Courier" charset="0"/>
              </a:rPr>
              <a:t>  @  requires existsAllergy(designation);</a:t>
            </a:r>
          </a:p>
          <a:p>
            <a:pPr>
              <a:buFont typeface="Arial" charset="0"/>
              <a:buNone/>
            </a:pPr>
            <a:r>
              <a:rPr lang="en-US" sz="1900" b="1" smtClean="0">
                <a:solidFill>
                  <a:srgbClr val="800000"/>
                </a:solidFill>
                <a:latin typeface="Courier" charset="0"/>
                <a:ea typeface="Courier" charset="0"/>
                <a:cs typeface="Courier" charset="0"/>
              </a:rPr>
              <a:t>  @  assignable as, size;</a:t>
            </a:r>
          </a:p>
          <a:p>
            <a:pPr>
              <a:buFont typeface="Arial" charset="0"/>
              <a:buNone/>
            </a:pPr>
            <a:r>
              <a:rPr lang="en-US" sz="1900" b="1" smtClean="0">
                <a:solidFill>
                  <a:srgbClr val="800000"/>
                </a:solidFill>
                <a:latin typeface="Courier" charset="0"/>
                <a:ea typeface="Courier" charset="0"/>
                <a:cs typeface="Courier" charset="0"/>
              </a:rPr>
              <a:t>  @  ensures as.equals(\old(as));</a:t>
            </a:r>
          </a:p>
          <a:p>
            <a:pPr>
              <a:buFont typeface="Arial" charset="0"/>
              <a:buNone/>
            </a:pPr>
            <a:r>
              <a:rPr lang="en-US" sz="1900" b="1" smtClean="0">
                <a:solidFill>
                  <a:srgbClr val="800000"/>
                </a:solidFill>
                <a:latin typeface="Courier" charset="0"/>
                <a:ea typeface="Courier" charset="0"/>
                <a:cs typeface="Courier" charset="0"/>
              </a:rPr>
              <a:t>  @    </a:t>
            </a:r>
            <a:r>
              <a:rPr lang="en-US" sz="1900" b="1" smtClean="0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also</a:t>
            </a:r>
          </a:p>
          <a:p>
            <a:pPr>
              <a:buFont typeface="Arial" charset="0"/>
              <a:buNone/>
            </a:pPr>
            <a:r>
              <a:rPr lang="en-US" sz="1900" b="1" smtClean="0">
                <a:solidFill>
                  <a:srgbClr val="800000"/>
                </a:solidFill>
                <a:latin typeface="Courier" charset="0"/>
                <a:ea typeface="Courier" charset="0"/>
                <a:cs typeface="Courier" charset="0"/>
              </a:rPr>
              <a:t>  @ </a:t>
            </a:r>
            <a:r>
              <a:rPr lang="en-US" sz="1900" b="1" smtClean="0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normal_behavior</a:t>
            </a:r>
          </a:p>
          <a:p>
            <a:pPr>
              <a:buFont typeface="Arial" charset="0"/>
              <a:buNone/>
            </a:pPr>
            <a:r>
              <a:rPr lang="en-US" sz="1900" b="1" smtClean="0">
                <a:solidFill>
                  <a:srgbClr val="800000"/>
                </a:solidFill>
                <a:latin typeface="Courier" charset="0"/>
                <a:ea typeface="Courier" charset="0"/>
                <a:cs typeface="Courier" charset="0"/>
              </a:rPr>
              <a:t>  @  requires !existsAllergy(designation);</a:t>
            </a:r>
          </a:p>
          <a:p>
            <a:pPr>
              <a:buFont typeface="Arial" charset="0"/>
              <a:buNone/>
            </a:pPr>
            <a:r>
              <a:rPr lang="en-US" sz="1900" b="1" smtClean="0">
                <a:solidFill>
                  <a:srgbClr val="800000"/>
                </a:solidFill>
                <a:latin typeface="Courier" charset="0"/>
                <a:ea typeface="Courier" charset="0"/>
                <a:cs typeface="Courier" charset="0"/>
              </a:rPr>
              <a:t>  @  assignable \nothing;</a:t>
            </a:r>
          </a:p>
          <a:p>
            <a:pPr>
              <a:buFont typeface="Arial" charset="0"/>
              <a:buNone/>
            </a:pPr>
            <a:r>
              <a:rPr lang="en-US" sz="1900" b="1" smtClean="0">
                <a:solidFill>
                  <a:srgbClr val="800000"/>
                </a:solidFill>
                <a:latin typeface="Courier" charset="0"/>
                <a:ea typeface="Courier" charset="0"/>
                <a:cs typeface="Courier" charset="0"/>
              </a:rPr>
              <a:t>  @  ensures as.equals(\old(as).insert(designation));</a:t>
            </a:r>
          </a:p>
          <a:p>
            <a:pPr>
              <a:buFont typeface="Arial" charset="0"/>
              <a:buNone/>
            </a:pPr>
            <a:r>
              <a:rPr lang="en-US" sz="1900" b="1" smtClean="0">
                <a:solidFill>
                  <a:srgbClr val="800000"/>
                </a:solidFill>
                <a:latin typeface="Courier" charset="0"/>
                <a:ea typeface="Courier" charset="0"/>
                <a:cs typeface="Courier" charset="0"/>
              </a:rPr>
              <a:t>  @*/</a:t>
            </a:r>
          </a:p>
          <a:p>
            <a:pPr>
              <a:buFont typeface="Arial" charset="0"/>
              <a:buNone/>
            </a:pPr>
            <a:r>
              <a:rPr lang="en-US" sz="1900" b="1" smtClean="0">
                <a:solidFill>
                  <a:srgbClr val="800000"/>
                </a:solidFill>
                <a:latin typeface="Courier" charset="0"/>
                <a:ea typeface="Courier" charset="0"/>
                <a:cs typeface="Courier" charset="0"/>
              </a:rPr>
              <a:t>public abstract </a:t>
            </a:r>
            <a:r>
              <a:rPr lang="en-US" sz="1900" b="1" smtClean="0">
                <a:latin typeface="Courier" charset="0"/>
                <a:ea typeface="Courier" charset="0"/>
                <a:cs typeface="Courier" charset="0"/>
              </a:rPr>
              <a:t>void addAllergy ( byte[] designation,</a:t>
            </a:r>
          </a:p>
          <a:p>
            <a:pPr>
              <a:buFont typeface="Arial" charset="0"/>
              <a:buNone/>
            </a:pPr>
            <a:r>
              <a:rPr lang="en-US" sz="1900" b="1" smtClean="0">
                <a:latin typeface="Courier" charset="0"/>
                <a:ea typeface="Courier" charset="0"/>
                <a:cs typeface="Courier" charset="0"/>
              </a:rPr>
              <a:t>                          byte[] date) </a:t>
            </a:r>
          </a:p>
          <a:p>
            <a:pPr>
              <a:buFont typeface="Arial" charset="0"/>
              <a:buNone/>
            </a:pPr>
            <a:r>
              <a:rPr lang="en-US" sz="1900" b="1" smtClean="0">
                <a:latin typeface="Courier" charset="0"/>
                <a:ea typeface="Courier" charset="0"/>
                <a:cs typeface="Courier" charset="0"/>
              </a:rPr>
              <a:t>              throws RemoteException, UserException;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Health Card: Invariants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All allergy designation codes must have a stipulated length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Health Card: Invariants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ea typeface="+mn-ea"/>
                <a:cs typeface="+mn-cs"/>
              </a:rPr>
              <a:t>invariant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ea typeface="+mn-ea"/>
                <a:cs typeface="+mn-cs"/>
              </a:rPr>
              <a:t>size(des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ea typeface="+mn-ea"/>
                <a:cs typeface="+mn-cs"/>
              </a:rPr>
              <a:t>) == CODE_LENGTH</a:t>
            </a:r>
            <a:endParaRPr lang="en-US" b="1" dirty="0">
              <a:solidFill>
                <a:schemeClr val="tx2">
                  <a:lumMod val="75000"/>
                </a:schemeClr>
              </a:solidFill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Health Card: Invariants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500" b="1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//@ </a:t>
            </a:r>
            <a:r>
              <a:rPr lang="en-US" sz="2500" b="1" smtClean="0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invariant </a:t>
            </a:r>
            <a:r>
              <a:rPr lang="en-US" sz="2500" b="1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des.size == CODE_LENGTH;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Formal Program Development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Role of </a:t>
            </a:r>
            <a:r>
              <a:rPr lang="en-US" b="1" smtClean="0">
                <a:solidFill>
                  <a:srgbClr val="FF0000"/>
                </a:solidFill>
              </a:rPr>
              <a:t>Predicate</a:t>
            </a:r>
            <a:r>
              <a:rPr lang="en-US" b="1" smtClean="0"/>
              <a:t> </a:t>
            </a:r>
            <a:r>
              <a:rPr lang="en-US" smtClean="0"/>
              <a:t>+ </a:t>
            </a:r>
            <a:r>
              <a:rPr lang="en-US" b="1" smtClean="0">
                <a:solidFill>
                  <a:srgbClr val="FF0000"/>
                </a:solidFill>
              </a:rPr>
              <a:t>relational</a:t>
            </a:r>
            <a:r>
              <a:rPr lang="en-US" b="1" smtClean="0"/>
              <a:t> </a:t>
            </a:r>
            <a:r>
              <a:rPr lang="en-US" smtClean="0"/>
              <a:t>calculus in software </a:t>
            </a:r>
            <a:r>
              <a:rPr lang="en-US" b="1" smtClean="0">
                <a:solidFill>
                  <a:srgbClr val="FF0000"/>
                </a:solidFill>
              </a:rPr>
              <a:t>specifications</a:t>
            </a:r>
          </a:p>
          <a:p>
            <a:r>
              <a:rPr lang="en-US" smtClean="0"/>
              <a:t>The </a:t>
            </a:r>
            <a:r>
              <a:rPr lang="en-US" b="1" smtClean="0">
                <a:solidFill>
                  <a:srgbClr val="FF0000"/>
                </a:solidFill>
              </a:rPr>
              <a:t>Event B</a:t>
            </a:r>
            <a:r>
              <a:rPr lang="en-US" smtClean="0">
                <a:solidFill>
                  <a:srgbClr val="FF0000"/>
                </a:solidFill>
              </a:rPr>
              <a:t> </a:t>
            </a:r>
            <a:r>
              <a:rPr lang="en-US" smtClean="0"/>
              <a:t>method</a:t>
            </a:r>
          </a:p>
          <a:p>
            <a:r>
              <a:rPr lang="en-US" smtClean="0"/>
              <a:t>The </a:t>
            </a:r>
            <a:r>
              <a:rPr lang="en-US" b="1" smtClean="0">
                <a:solidFill>
                  <a:srgbClr val="FF0000"/>
                </a:solidFill>
              </a:rPr>
              <a:t>Refinement</a:t>
            </a:r>
            <a:r>
              <a:rPr lang="en-US" b="1" smtClean="0"/>
              <a:t> </a:t>
            </a:r>
            <a:r>
              <a:rPr lang="en-US" smtClean="0"/>
              <a:t>model</a:t>
            </a:r>
          </a:p>
          <a:p>
            <a:r>
              <a:rPr lang="en-US" smtClean="0"/>
              <a:t>Modeling examples</a:t>
            </a:r>
          </a:p>
          <a:p>
            <a:pPr lvl="1"/>
            <a:r>
              <a:rPr lang="en-US" smtClean="0"/>
              <a:t>Physical systems: </a:t>
            </a:r>
            <a:r>
              <a:rPr lang="en-US" b="1" smtClean="0">
                <a:solidFill>
                  <a:srgbClr val="FF0000"/>
                </a:solidFill>
              </a:rPr>
              <a:t>MIO</a:t>
            </a:r>
          </a:p>
          <a:p>
            <a:pPr lvl="1"/>
            <a:r>
              <a:rPr lang="en-US" smtClean="0"/>
              <a:t> Program development: </a:t>
            </a:r>
            <a:r>
              <a:rPr lang="en-US" b="1" smtClean="0">
                <a:solidFill>
                  <a:srgbClr val="FF0000"/>
                </a:solidFill>
              </a:rPr>
              <a:t>patterns</a:t>
            </a:r>
          </a:p>
          <a:p>
            <a:pPr lvl="1"/>
            <a:r>
              <a:rPr lang="en-US" smtClean="0"/>
              <a:t> Software structuring: invoice system 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Formal Program Development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Building a </a:t>
            </a:r>
            <a:r>
              <a:rPr lang="en-US" b="1" smtClean="0">
                <a:solidFill>
                  <a:srgbClr val="FF0000"/>
                </a:solidFill>
              </a:rPr>
              <a:t>hierarchy</a:t>
            </a:r>
            <a:r>
              <a:rPr lang="en-US" b="1" smtClean="0"/>
              <a:t> </a:t>
            </a:r>
            <a:r>
              <a:rPr lang="en-US" smtClean="0"/>
              <a:t>of event B</a:t>
            </a:r>
            <a:r>
              <a:rPr lang="en-US" smtClean="0">
                <a:solidFill>
                  <a:srgbClr val="FF0000"/>
                </a:solidFill>
              </a:rPr>
              <a:t> </a:t>
            </a:r>
            <a:r>
              <a:rPr lang="en-US" b="1" smtClean="0">
                <a:solidFill>
                  <a:srgbClr val="FF0000"/>
                </a:solidFill>
              </a:rPr>
              <a:t>machines</a:t>
            </a:r>
          </a:p>
          <a:p>
            <a:r>
              <a:rPr lang="en-US" b="1" smtClean="0">
                <a:solidFill>
                  <a:srgbClr val="FF0000"/>
                </a:solidFill>
              </a:rPr>
              <a:t>Abstract</a:t>
            </a:r>
            <a:r>
              <a:rPr lang="en-US" b="1" smtClean="0"/>
              <a:t> </a:t>
            </a:r>
            <a:r>
              <a:rPr lang="en-US" smtClean="0"/>
              <a:t>Event B machine</a:t>
            </a:r>
          </a:p>
          <a:p>
            <a:pPr lvl="1"/>
            <a:r>
              <a:rPr lang="en-US" smtClean="0"/>
              <a:t>Properties and invariants: pre-condition</a:t>
            </a:r>
          </a:p>
          <a:p>
            <a:pPr lvl="1"/>
            <a:r>
              <a:rPr lang="en-US" smtClean="0"/>
              <a:t>A single event: post-condition</a:t>
            </a:r>
          </a:p>
          <a:p>
            <a:r>
              <a:rPr lang="en-US" b="1" smtClean="0">
                <a:solidFill>
                  <a:srgbClr val="FF0000"/>
                </a:solidFill>
              </a:rPr>
              <a:t>Refined</a:t>
            </a:r>
            <a:r>
              <a:rPr lang="en-US" b="1" smtClean="0"/>
              <a:t> </a:t>
            </a:r>
            <a:r>
              <a:rPr lang="en-US" smtClean="0"/>
              <a:t>machines</a:t>
            </a:r>
          </a:p>
          <a:p>
            <a:pPr lvl="1"/>
            <a:r>
              <a:rPr lang="en-US" smtClean="0"/>
              <a:t>Proposed invariant determines new variables</a:t>
            </a:r>
          </a:p>
          <a:p>
            <a:pPr lvl="1"/>
            <a:r>
              <a:rPr lang="en-US" smtClean="0"/>
              <a:t>Proof obligations determine new </a:t>
            </a:r>
            <a:r>
              <a:rPr lang="en-US" b="1" smtClean="0">
                <a:solidFill>
                  <a:srgbClr val="FF0000"/>
                </a:solidFill>
              </a:rPr>
              <a:t>progress</a:t>
            </a:r>
            <a:r>
              <a:rPr lang="en-US" b="1" smtClean="0"/>
              <a:t> </a:t>
            </a:r>
            <a:r>
              <a:rPr lang="en-US" smtClean="0"/>
              <a:t>events</a:t>
            </a:r>
          </a:p>
          <a:p>
            <a:pPr lvl="1"/>
            <a:r>
              <a:rPr lang="en-US" smtClean="0"/>
              <a:t>Post-condition ensured by </a:t>
            </a:r>
            <a:r>
              <a:rPr lang="en-US" b="1" smtClean="0">
                <a:solidFill>
                  <a:srgbClr val="FF0000"/>
                </a:solidFill>
              </a:rPr>
              <a:t>final</a:t>
            </a:r>
            <a:r>
              <a:rPr lang="en-US" b="1" smtClean="0"/>
              <a:t> </a:t>
            </a:r>
            <a:r>
              <a:rPr lang="en-US" smtClean="0"/>
              <a:t>events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Go-Home Message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We should guide students in the process of discovering the close embracing relation between software models and mathematical formalisms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Go-Home Message</a:t>
            </a:r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</a:t>
            </a:r>
            <a:r>
              <a:rPr lang="en-US" b="1" smtClean="0">
                <a:solidFill>
                  <a:srgbClr val="FF0000"/>
                </a:solidFill>
              </a:rPr>
              <a:t>JML </a:t>
            </a:r>
            <a:r>
              <a:rPr lang="en-US" smtClean="0"/>
              <a:t>course allows students to have a first contact with formal specification of programs, and program correctness</a:t>
            </a:r>
          </a:p>
          <a:p>
            <a:r>
              <a:rPr lang="en-US" smtClean="0"/>
              <a:t>Students enjoy evolving program and </a:t>
            </a:r>
            <a:r>
              <a:rPr lang="en-US" b="1" smtClean="0">
                <a:solidFill>
                  <a:srgbClr val="FF0000"/>
                </a:solidFill>
              </a:rPr>
              <a:t>JML</a:t>
            </a:r>
            <a:r>
              <a:rPr lang="en-US" smtClean="0"/>
              <a:t> specifications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Go-Home Message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We endeavor to develop in students a point of </a:t>
            </a:r>
            <a:r>
              <a:rPr lang="en-US" dirty="0" err="1" smtClean="0">
                <a:ea typeface="+mn-ea"/>
                <a:cs typeface="+mn-cs"/>
              </a:rPr>
              <a:t>complementarity</a:t>
            </a:r>
            <a:r>
              <a:rPr lang="en-US" dirty="0" smtClean="0">
                <a:ea typeface="+mn-ea"/>
                <a:cs typeface="+mn-cs"/>
              </a:rPr>
              <a:t> of formal methods with respect to standard software engineering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We are careful not to present formal methods as “</a:t>
            </a:r>
            <a:r>
              <a:rPr lang="en-US" b="1" dirty="0" smtClean="0">
                <a:solidFill>
                  <a:srgbClr val="FF0000"/>
                </a:solidFill>
                <a:ea typeface="+mn-ea"/>
                <a:cs typeface="+mn-cs"/>
              </a:rPr>
              <a:t>better</a:t>
            </a:r>
            <a:r>
              <a:rPr lang="en-US" dirty="0" smtClean="0">
                <a:ea typeface="+mn-ea"/>
                <a:cs typeface="+mn-cs"/>
              </a:rPr>
              <a:t>” methodologies that should replace other strategies in all situations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We do stress what can be gained by formal thinking in better requirements specification, even for traditional methodologies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Engineering in Computer Science at </a:t>
            </a:r>
            <a:r>
              <a:rPr lang="en-US" b="1" dirty="0" smtClean="0">
                <a:solidFill>
                  <a:srgbClr val="FF0000"/>
                </a:solidFill>
                <a:ea typeface="+mj-ea"/>
                <a:cs typeface="+mj-cs"/>
              </a:rPr>
              <a:t>PUJ</a:t>
            </a:r>
            <a:endParaRPr lang="en-US" b="1" dirty="0">
              <a:solidFill>
                <a:srgbClr val="FF0000"/>
              </a:solidFill>
              <a:ea typeface="+mj-ea"/>
              <a:cs typeface="+mj-cs"/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5 years program</a:t>
            </a:r>
          </a:p>
          <a:p>
            <a:pPr lvl="1"/>
            <a:r>
              <a:rPr lang="en-US" smtClean="0"/>
              <a:t>2 years’ common trunk in mathematics and physics</a:t>
            </a:r>
          </a:p>
          <a:p>
            <a:pPr lvl="1"/>
            <a:r>
              <a:rPr lang="en-US" smtClean="0"/>
              <a:t>3 years’ program in computer Science </a:t>
            </a:r>
          </a:p>
          <a:p>
            <a:r>
              <a:rPr lang="en-US" smtClean="0"/>
              <a:t>2 courses in discrete mathematics and logic</a:t>
            </a:r>
          </a:p>
          <a:p>
            <a:pPr lvl="1"/>
            <a:r>
              <a:rPr lang="en-US" smtClean="0"/>
              <a:t>ACM/IEEE undergraduate computer science curriculum</a:t>
            </a:r>
          </a:p>
          <a:p>
            <a:r>
              <a:rPr lang="en-US" smtClean="0"/>
              <a:t>2 courses in Software Engineering 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Go-Home Message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In the event </a:t>
            </a:r>
            <a:r>
              <a:rPr lang="en-US" b="1" dirty="0" smtClean="0">
                <a:solidFill>
                  <a:srgbClr val="FF0000"/>
                </a:solidFill>
                <a:ea typeface="+mn-ea"/>
                <a:cs typeface="+mn-cs"/>
              </a:rPr>
              <a:t>B</a:t>
            </a:r>
            <a:r>
              <a:rPr lang="en-US" dirty="0" smtClean="0">
                <a:ea typeface="+mn-ea"/>
                <a:cs typeface="+mn-cs"/>
              </a:rPr>
              <a:t> method we stress the fact that abstract and refined models serve different purposes, for different types of “users”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We give a complementary view of tools, Rodin and </a:t>
            </a:r>
            <a:r>
              <a:rPr lang="en-US" b="1" dirty="0" err="1" smtClean="0">
                <a:solidFill>
                  <a:srgbClr val="FF0000"/>
                </a:solidFill>
                <a:ea typeface="+mn-ea"/>
                <a:cs typeface="+mn-cs"/>
              </a:rPr>
              <a:t>ProB</a:t>
            </a:r>
            <a:r>
              <a:rPr lang="en-US" dirty="0" smtClean="0">
                <a:ea typeface="+mn-ea"/>
                <a:cs typeface="+mn-cs"/>
              </a:rPr>
              <a:t>, and show their interplay in development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Through many examples we endeavor to present formal proofs as </a:t>
            </a:r>
            <a:r>
              <a:rPr lang="en-US" b="1" dirty="0" smtClean="0">
                <a:solidFill>
                  <a:srgbClr val="FF0000"/>
                </a:solidFill>
                <a:ea typeface="+mn-ea"/>
                <a:cs typeface="+mn-cs"/>
              </a:rPr>
              <a:t>aids </a:t>
            </a:r>
            <a:r>
              <a:rPr lang="en-US" dirty="0" smtClean="0">
                <a:ea typeface="+mn-ea"/>
                <a:cs typeface="+mn-cs"/>
              </a:rPr>
              <a:t>to program development, rather than requirements of a methodology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Formal Methods Courses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Local companies consider the ability to reason about software design as a key competence in young professionals</a:t>
            </a:r>
          </a:p>
          <a:p>
            <a:r>
              <a:rPr lang="en-US" smtClean="0"/>
              <a:t>The economic development plan of Cali pointed out at software production as a key strategy, and increasing software quality as the most pressing need in this realm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F0000"/>
                </a:solidFill>
              </a:rPr>
              <a:t>PUJ</a:t>
            </a:r>
            <a:r>
              <a:rPr lang="en-US" smtClean="0"/>
              <a:t> and Software Companies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Students are encouraged to initiate software start-ups at </a:t>
            </a:r>
            <a:r>
              <a:rPr lang="en-US" b="1" dirty="0" err="1" smtClean="0">
                <a:solidFill>
                  <a:srgbClr val="FF0000"/>
                </a:solidFill>
                <a:ea typeface="+mn-ea"/>
                <a:cs typeface="+mn-cs"/>
              </a:rPr>
              <a:t>ParqueSoft</a:t>
            </a:r>
            <a:r>
              <a:rPr lang="en-US" b="1" dirty="0" smtClean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dirty="0" smtClean="0">
                <a:ea typeface="+mn-ea"/>
                <a:cs typeface="+mn-cs"/>
              </a:rPr>
              <a:t>through an entrepreneurship joint educational program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Students substitute their engineering degree final work with a technical report on their proposed software venture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About half of </a:t>
            </a:r>
            <a:r>
              <a:rPr lang="en-US" b="1" dirty="0" err="1" smtClean="0">
                <a:solidFill>
                  <a:srgbClr val="FF0000"/>
                </a:solidFill>
                <a:ea typeface="+mn-ea"/>
                <a:cs typeface="+mn-cs"/>
              </a:rPr>
              <a:t>ParqueSoft</a:t>
            </a:r>
            <a:r>
              <a:rPr lang="en-US" b="1" dirty="0" smtClean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dirty="0" smtClean="0">
                <a:ea typeface="+mn-ea"/>
                <a:cs typeface="+mn-cs"/>
              </a:rPr>
              <a:t>companies have achieved standard quality assurance certifications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Courses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ea typeface="+mn-ea"/>
                <a:cs typeface="+mn-cs"/>
              </a:rPr>
              <a:t>Program Specification and Verification Course</a:t>
            </a:r>
          </a:p>
          <a:p>
            <a:pPr marL="914400" lvl="1" indent="-514350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b="1" dirty="0" smtClean="0">
                <a:solidFill>
                  <a:srgbClr val="FF0000"/>
                </a:solidFill>
                <a:ea typeface="+mn-ea"/>
              </a:rPr>
              <a:t>JML</a:t>
            </a:r>
            <a:r>
              <a:rPr lang="en-US" dirty="0" smtClean="0">
                <a:ea typeface="+mn-ea"/>
              </a:rPr>
              <a:t> (Java Modeling Language)</a:t>
            </a:r>
          </a:p>
          <a:p>
            <a:pPr marL="914400" lvl="1" indent="-514350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The Design-by-Contract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ea typeface="+mn-ea"/>
                <a:cs typeface="+mn-cs"/>
              </a:rPr>
              <a:t>Formal Program Development</a:t>
            </a:r>
          </a:p>
          <a:p>
            <a:pPr marL="971550" lvl="1" indent="-514350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Refinement calculus theory in </a:t>
            </a:r>
            <a:r>
              <a:rPr lang="en-US" b="1" dirty="0" smtClean="0">
                <a:solidFill>
                  <a:srgbClr val="FF0000"/>
                </a:solidFill>
                <a:ea typeface="+mn-ea"/>
              </a:rPr>
              <a:t>B</a:t>
            </a:r>
          </a:p>
          <a:p>
            <a:pPr marL="971550" lvl="1" indent="-514350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The “</a:t>
            </a:r>
            <a:r>
              <a:rPr lang="en-US" b="1" dirty="0" smtClean="0">
                <a:solidFill>
                  <a:srgbClr val="FF0000"/>
                </a:solidFill>
                <a:ea typeface="+mn-ea"/>
              </a:rPr>
              <a:t>parachute strategy</a:t>
            </a:r>
            <a:r>
              <a:rPr lang="en-US" dirty="0" smtClean="0">
                <a:ea typeface="+mn-ea"/>
              </a:rPr>
              <a:t>” for Software development</a:t>
            </a:r>
          </a:p>
          <a:p>
            <a:pPr marL="971550" lvl="1" indent="-514350" fontAlgn="auto">
              <a:spcAft>
                <a:spcPts val="0"/>
              </a:spcAft>
              <a:buFont typeface="Arial"/>
              <a:buChar char="–"/>
              <a:defRPr/>
            </a:pPr>
            <a:endParaRPr lang="en-US" b="1" dirty="0" smtClean="0">
              <a:solidFill>
                <a:srgbClr val="FF0000"/>
              </a:solidFill>
              <a:ea typeface="+mn-ea"/>
            </a:endParaRPr>
          </a:p>
          <a:p>
            <a:pPr marL="914400" lvl="1" indent="-514350" fontAlgn="auto">
              <a:spcAft>
                <a:spcPts val="0"/>
              </a:spcAft>
              <a:buFont typeface="Arial"/>
              <a:buChar char="–"/>
              <a:defRPr/>
            </a:pPr>
            <a:endParaRPr lang="en-US" dirty="0" smtClean="0">
              <a:ea typeface="+mn-ea"/>
            </a:endParaRPr>
          </a:p>
          <a:p>
            <a:pPr marL="914400" lvl="1" indent="-514350" fontAlgn="auto">
              <a:spcAft>
                <a:spcPts val="0"/>
              </a:spcAft>
              <a:buFont typeface="Arial"/>
              <a:buChar char="–"/>
              <a:defRPr/>
            </a:pPr>
            <a:endParaRPr lang="en-US" dirty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Our Goals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To help students to build skills on formal methods</a:t>
            </a:r>
          </a:p>
          <a:p>
            <a:r>
              <a:rPr lang="en-US" smtClean="0"/>
              <a:t>To master formal tools they might use in their future IT software engineering jobs</a:t>
            </a:r>
          </a:p>
          <a:p>
            <a:pPr lvl="1"/>
            <a:r>
              <a:rPr lang="en-US" smtClean="0"/>
              <a:t>“</a:t>
            </a:r>
            <a:r>
              <a:rPr lang="en-US" b="1" smtClean="0">
                <a:solidFill>
                  <a:srgbClr val="FF0000"/>
                </a:solidFill>
              </a:rPr>
              <a:t>unconquered territory</a:t>
            </a:r>
            <a:r>
              <a:rPr lang="en-US" smtClean="0"/>
              <a:t>”</a:t>
            </a:r>
          </a:p>
          <a:p>
            <a:pPr lvl="1"/>
            <a:r>
              <a:rPr lang="en-US" smtClean="0"/>
              <a:t>Software companies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Program Specification and Verification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Program Correctness and </a:t>
            </a:r>
            <a:r>
              <a:rPr lang="en-US" b="1" smtClean="0">
                <a:solidFill>
                  <a:srgbClr val="FF0000"/>
                </a:solidFill>
              </a:rPr>
              <a:t>WP </a:t>
            </a:r>
            <a:r>
              <a:rPr lang="en-US" smtClean="0"/>
              <a:t>Calculus</a:t>
            </a:r>
          </a:p>
          <a:p>
            <a:r>
              <a:rPr lang="en-US" smtClean="0"/>
              <a:t>Design-by-Contract</a:t>
            </a:r>
          </a:p>
          <a:p>
            <a:r>
              <a:rPr lang="en-US" b="1" smtClean="0">
                <a:solidFill>
                  <a:srgbClr val="FF0000"/>
                </a:solidFill>
              </a:rPr>
              <a:t>JML </a:t>
            </a:r>
            <a:r>
              <a:rPr lang="en-US" smtClean="0"/>
              <a:t>(Java Modeling Language) </a:t>
            </a:r>
          </a:p>
          <a:p>
            <a:r>
              <a:rPr lang="en-US" smtClean="0"/>
              <a:t>Software Verification Examples</a:t>
            </a:r>
          </a:p>
          <a:p>
            <a:pPr lvl="1"/>
            <a:r>
              <a:rPr lang="en-US" smtClean="0"/>
              <a:t>Smart Card Applications</a:t>
            </a:r>
          </a:p>
          <a:p>
            <a:pPr lvl="1"/>
            <a:r>
              <a:rPr lang="en-US" smtClean="0"/>
              <a:t>Bank Applications</a:t>
            </a:r>
          </a:p>
          <a:p>
            <a:pPr lvl="1"/>
            <a:r>
              <a:rPr lang="en-US" smtClean="0"/>
              <a:t>Social Network apps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F0000"/>
                </a:solidFill>
              </a:rPr>
              <a:t>JML</a:t>
            </a:r>
            <a:r>
              <a:rPr lang="en-US" smtClean="0"/>
              <a:t>-based Software Development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Three steps specification approach</a:t>
            </a:r>
          </a:p>
          <a:p>
            <a:pPr lvl="1"/>
            <a:r>
              <a:rPr lang="en-US" smtClean="0"/>
              <a:t>informal specification, semi-formal, formal in </a:t>
            </a:r>
            <a:r>
              <a:rPr lang="en-US" b="1" smtClean="0">
                <a:solidFill>
                  <a:srgbClr val="FF0000"/>
                </a:solidFill>
              </a:rPr>
              <a:t>JML</a:t>
            </a:r>
          </a:p>
          <a:p>
            <a:r>
              <a:rPr lang="en-US" smtClean="0"/>
              <a:t>Checking JML Specifications</a:t>
            </a:r>
          </a:p>
          <a:p>
            <a:pPr lvl="1"/>
            <a:r>
              <a:rPr lang="en-US" b="1" smtClean="0">
                <a:solidFill>
                  <a:srgbClr val="FF0000"/>
                </a:solidFill>
              </a:rPr>
              <a:t>JML</a:t>
            </a:r>
            <a:r>
              <a:rPr lang="en-US" smtClean="0"/>
              <a:t> Common Tools, </a:t>
            </a:r>
            <a:r>
              <a:rPr lang="en-US" b="1" smtClean="0">
                <a:solidFill>
                  <a:srgbClr val="FF0000"/>
                </a:solidFill>
              </a:rPr>
              <a:t>ESC/Java 2</a:t>
            </a:r>
          </a:p>
          <a:p>
            <a:r>
              <a:rPr lang="en-US" smtClean="0"/>
              <a:t>Evolving code + Specifications</a:t>
            </a:r>
          </a:p>
          <a:p>
            <a:pPr lvl="1"/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Health Card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There must not exist duplicated entries for allergies with the same designation code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1048</Words>
  <Application>Microsoft Macintosh PowerPoint</Application>
  <PresentationFormat>On-screen Show (4:3)</PresentationFormat>
  <Paragraphs>126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Calibri</vt:lpstr>
      <vt:lpstr>ＭＳ Ｐゴシック</vt:lpstr>
      <vt:lpstr>Arial</vt:lpstr>
      <vt:lpstr>Courier</vt:lpstr>
      <vt:lpstr>Office Theme</vt:lpstr>
      <vt:lpstr>Teaching Formal Methods for the Unconquered Territory</vt:lpstr>
      <vt:lpstr>Engineering in Computer Science at PUJ</vt:lpstr>
      <vt:lpstr>Formal Methods Courses</vt:lpstr>
      <vt:lpstr>PUJ and Software Companies</vt:lpstr>
      <vt:lpstr>The Courses</vt:lpstr>
      <vt:lpstr>Our Goals</vt:lpstr>
      <vt:lpstr>Program Specification and Verification</vt:lpstr>
      <vt:lpstr>JML-based Software Development</vt:lpstr>
      <vt:lpstr>Health Card</vt:lpstr>
      <vt:lpstr>Health Card</vt:lpstr>
      <vt:lpstr>Health Card</vt:lpstr>
      <vt:lpstr>Health Card: Invariants</vt:lpstr>
      <vt:lpstr>Health Card: Invariants</vt:lpstr>
      <vt:lpstr>Health Card: Invariants</vt:lpstr>
      <vt:lpstr>Formal Program Development</vt:lpstr>
      <vt:lpstr>Formal Program Development</vt:lpstr>
      <vt:lpstr>Go-Home Message</vt:lpstr>
      <vt:lpstr>Go-Home Message</vt:lpstr>
      <vt:lpstr>Go-Home Message</vt:lpstr>
      <vt:lpstr>Go-Home Message</vt:lpstr>
    </vt:vector>
  </TitlesOfParts>
  <Company>Uma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Formal Methods for the Unconquered Territory</dc:title>
  <dc:creator>Nestor Catano</dc:creator>
  <cp:lastModifiedBy>José Nuno Oliveira</cp:lastModifiedBy>
  <cp:revision>72</cp:revision>
  <dcterms:created xsi:type="dcterms:W3CDTF">2009-11-05T08:48:24Z</dcterms:created>
  <dcterms:modified xsi:type="dcterms:W3CDTF">2009-11-06T14:57:26Z</dcterms:modified>
</cp:coreProperties>
</file>